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  <p:sldMasterId id="2147483710" r:id="rId2"/>
  </p:sldMasterIdLst>
  <p:notesMasterIdLst>
    <p:notesMasterId r:id="rId21"/>
  </p:notesMasterIdLst>
  <p:sldIdLst>
    <p:sldId id="256" r:id="rId3"/>
    <p:sldId id="272" r:id="rId4"/>
    <p:sldId id="265" r:id="rId5"/>
    <p:sldId id="301" r:id="rId6"/>
    <p:sldId id="303" r:id="rId7"/>
    <p:sldId id="304" r:id="rId8"/>
    <p:sldId id="305" r:id="rId9"/>
    <p:sldId id="306" r:id="rId10"/>
    <p:sldId id="308" r:id="rId11"/>
    <p:sldId id="310" r:id="rId12"/>
    <p:sldId id="309" r:id="rId13"/>
    <p:sldId id="307" r:id="rId14"/>
    <p:sldId id="311" r:id="rId15"/>
    <p:sldId id="313" r:id="rId16"/>
    <p:sldId id="315" r:id="rId17"/>
    <p:sldId id="317" r:id="rId18"/>
    <p:sldId id="318" r:id="rId19"/>
    <p:sldId id="319" r:id="rId20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3360"/>
    <a:srgbClr val="8A1B4F"/>
    <a:srgbClr val="780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9" autoAdjust="0"/>
    <p:restoredTop sz="95673"/>
  </p:normalViewPr>
  <p:slideViewPr>
    <p:cSldViewPr snapToGrid="0">
      <p:cViewPr>
        <p:scale>
          <a:sx n="75" d="100"/>
          <a:sy n="75" d="100"/>
        </p:scale>
        <p:origin x="1890" y="7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EDCD7-CEEE-491E-84C9-8BC85B1E4F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C5096-81B3-4913-A818-5BCE8B9C6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70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5300" y="4043088"/>
            <a:ext cx="8560955" cy="2305050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016" y="459481"/>
            <a:ext cx="3647137" cy="136551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21776" y="3493564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9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17136" y="0"/>
            <a:ext cx="76748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1314510"/>
            <a:ext cx="3576408" cy="14056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35864" y="3267940"/>
            <a:ext cx="3576408" cy="31444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235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227" y="755793"/>
            <a:ext cx="5332846" cy="37615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0277" y="2636548"/>
            <a:ext cx="4918075" cy="35746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4113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0" y="2093595"/>
            <a:ext cx="8318500" cy="270700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353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04275" y="172449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409039" y="5038690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79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lis ir 3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201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99264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160327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6192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30220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63267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4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ys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1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499264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60327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4630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8658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47645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271520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1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un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0446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177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0446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9177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8975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67706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88975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67706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2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5010150" cy="39560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72511" y="2156460"/>
            <a:ext cx="5010150" cy="3956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6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9561513" cy="4019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80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ktū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0"/>
          </p:nvPr>
        </p:nvSpPr>
        <p:spPr>
          <a:xfrm>
            <a:off x="838200" y="2041525"/>
            <a:ext cx="8929255" cy="4221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21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2041525"/>
            <a:ext cx="8929688" cy="41100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7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7" y="3102776"/>
            <a:ext cx="5396345" cy="3481198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098" y="2667741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016" y="459481"/>
            <a:ext cx="3647137" cy="13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2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ų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47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šraus turinio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23660" y="320041"/>
            <a:ext cx="5394960" cy="16916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7228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6455" y="599440"/>
            <a:ext cx="3103721" cy="116205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89255" y="4279271"/>
            <a:ext cx="5394325" cy="2033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89255" y="3221287"/>
            <a:ext cx="5396345" cy="8331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PAVADINIMAS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849598" y="2855328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0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449990"/>
            <a:ext cx="3672482" cy="137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5300" y="4043088"/>
            <a:ext cx="8560955" cy="2305050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521776" y="3493564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46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449990"/>
            <a:ext cx="3672482" cy="137500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7" y="3102776"/>
            <a:ext cx="5396345" cy="3481198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098" y="2667741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470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736" y="586111"/>
            <a:ext cx="2967867" cy="11111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8" y="3338945"/>
            <a:ext cx="5396345" cy="3186462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096000" y="2869785"/>
            <a:ext cx="1410475" cy="134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58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405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54725" y="1889760"/>
            <a:ext cx="5483860" cy="8331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55360" y="3024493"/>
            <a:ext cx="5483225" cy="3345510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881847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title</a:t>
            </a:r>
            <a:r>
              <a:rPr lang="lt-LT" dirty="0"/>
              <a:t> </a:t>
            </a:r>
            <a:r>
              <a:rPr lang="lt-LT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3499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ėli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591" y="1392063"/>
            <a:ext cx="6796209" cy="121692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176568" y="2909455"/>
            <a:ext cx="6796088" cy="317889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938"/>
            <a:ext cx="3035300" cy="6842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0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8" y="3338945"/>
            <a:ext cx="5396345" cy="3186462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096000" y="2869785"/>
            <a:ext cx="1410475" cy="134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736" y="586110"/>
            <a:ext cx="2970720" cy="1112258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465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3004" y="589391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18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943144" y="4727407"/>
            <a:ext cx="1943100" cy="1765468"/>
          </a:xfrm>
          <a:noFill/>
          <a:ln>
            <a:noFill/>
          </a:ln>
        </p:spPr>
        <p:txBody>
          <a:bodyPr anchor="b">
            <a:normAutofit/>
          </a:bodyPr>
          <a:lstStyle>
            <a:lvl1pPr algn="r">
              <a:defRPr sz="9600" b="1">
                <a:solidFill>
                  <a:schemeClr val="tx1"/>
                </a:solidFill>
                <a:latin typeface="GT Walsheim" charset="0"/>
                <a:ea typeface="GT Walsheim" charset="0"/>
                <a:cs typeface="GT Walsheim" charset="0"/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8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08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17136" y="0"/>
            <a:ext cx="76748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1314510"/>
            <a:ext cx="3576408" cy="14056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35864" y="3267940"/>
            <a:ext cx="3576408" cy="31444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0508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227" y="755793"/>
            <a:ext cx="5332846" cy="37615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0277" y="2636548"/>
            <a:ext cx="4918075" cy="35746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63053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0" y="2093595"/>
            <a:ext cx="8318500" cy="270700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353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04275" y="172449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409039" y="5038690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597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lis ir 3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201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99264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160327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6192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30220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63267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142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ys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1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499264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60327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4630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8658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47645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271520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0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un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0446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177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0446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9177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8975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67706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88975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67706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91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5010150" cy="39560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72511" y="2156460"/>
            <a:ext cx="5010150" cy="3956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405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54725" y="1889760"/>
            <a:ext cx="5483860" cy="8331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55360" y="3024493"/>
            <a:ext cx="5483225" cy="3345510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672212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9561513" cy="4019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0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ktū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0"/>
          </p:nvPr>
        </p:nvSpPr>
        <p:spPr>
          <a:xfrm>
            <a:off x="838200" y="2041525"/>
            <a:ext cx="8929255" cy="4221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513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2041525"/>
            <a:ext cx="8929688" cy="41100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536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52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ų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582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šraus turinio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23660" y="320041"/>
            <a:ext cx="5394960" cy="16916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8579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594653"/>
            <a:ext cx="3116505" cy="116684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89255" y="4279271"/>
            <a:ext cx="5394325" cy="2033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89255" y="3221287"/>
            <a:ext cx="5396345" cy="8331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PAVADINIMAS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849598" y="2855328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0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title</a:t>
            </a:r>
            <a:r>
              <a:rPr lang="lt-LT" dirty="0"/>
              <a:t> </a:t>
            </a:r>
            <a:r>
              <a:rPr lang="lt-LT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9119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ėli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591" y="1392063"/>
            <a:ext cx="6796209" cy="121692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176568" y="2909455"/>
            <a:ext cx="6796088" cy="317889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938"/>
            <a:ext cx="3035300" cy="6842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1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3004" y="587486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3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943144" y="4727407"/>
            <a:ext cx="1943100" cy="1765468"/>
          </a:xfrm>
          <a:noFill/>
          <a:ln>
            <a:noFill/>
          </a:ln>
        </p:spPr>
        <p:txBody>
          <a:bodyPr anchor="b">
            <a:normAutofit/>
          </a:bodyPr>
          <a:lstStyle>
            <a:lvl1pPr algn="r">
              <a:defRPr sz="9600" b="1">
                <a:solidFill>
                  <a:schemeClr val="tx1"/>
                </a:solidFill>
                <a:latin typeface="GT Walsheim" charset="0"/>
                <a:ea typeface="GT Walsheim" charset="0"/>
                <a:cs typeface="GT Walsheim" charset="0"/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5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image" Target="../media/image3.emf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892925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6475"/>
            <a:ext cx="8929255" cy="314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770747" y="6356350"/>
            <a:ext cx="3714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t-LT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163004" y="52181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2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6" r:id="rId2"/>
    <p:sldLayoutId id="2147483678" r:id="rId3"/>
    <p:sldLayoutId id="2147483683" r:id="rId4"/>
    <p:sldLayoutId id="2147483709" r:id="rId5"/>
    <p:sldLayoutId id="2147483654" r:id="rId6"/>
    <p:sldLayoutId id="2147483655" r:id="rId7"/>
    <p:sldLayoutId id="2147483680" r:id="rId8"/>
    <p:sldLayoutId id="2147483677" r:id="rId9"/>
    <p:sldLayoutId id="2147483656" r:id="rId10"/>
    <p:sldLayoutId id="2147483658" r:id="rId11"/>
    <p:sldLayoutId id="2147483684" r:id="rId12"/>
    <p:sldLayoutId id="2147483679" r:id="rId13"/>
    <p:sldLayoutId id="2147483685" r:id="rId14"/>
    <p:sldLayoutId id="2147483686" r:id="rId15"/>
    <p:sldLayoutId id="2147483730" r:id="rId16"/>
    <p:sldLayoutId id="2147483731" r:id="rId17"/>
    <p:sldLayoutId id="2147483734" r:id="rId18"/>
    <p:sldLayoutId id="2147483735" r:id="rId19"/>
    <p:sldLayoutId id="2147483659" r:id="rId20"/>
    <p:sldLayoutId id="2147483687" r:id="rId21"/>
    <p:sldLayoutId id="2147483688" r:id="rId22"/>
    <p:sldLayoutId id="2147483682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" userDrawn="1">
          <p15:clr>
            <a:srgbClr val="F26B43"/>
          </p15:clr>
        </p15:guide>
        <p15:guide id="2" userDrawn="1">
          <p15:clr>
            <a:srgbClr val="F26B43"/>
          </p15:clr>
        </p15:guide>
        <p15:guide id="3" pos="5768" userDrawn="1">
          <p15:clr>
            <a:srgbClr val="F26B43"/>
          </p15:clr>
        </p15:guide>
        <p15:guide id="4" pos="1912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7680" userDrawn="1">
          <p15:clr>
            <a:srgbClr val="F26B43"/>
          </p15:clr>
        </p15:guide>
        <p15:guide id="7" orient="horz" pos="1434" userDrawn="1">
          <p15:clr>
            <a:srgbClr val="F26B43"/>
          </p15:clr>
        </p15:guide>
        <p15:guide id="8" orient="horz" pos="2886" userDrawn="1">
          <p15:clr>
            <a:srgbClr val="F26B43"/>
          </p15:clr>
        </p15:guide>
        <p15:guide id="9" orient="horz" pos="431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163004" y="521818"/>
            <a:ext cx="1447800" cy="444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892925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6475"/>
            <a:ext cx="8929255" cy="314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770747" y="6356350"/>
            <a:ext cx="3714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t-LT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81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32" r:id="rId16"/>
    <p:sldLayoutId id="2147483733" r:id="rId17"/>
    <p:sldLayoutId id="2147483736" r:id="rId18"/>
    <p:sldLayoutId id="2147483737" r:id="rId19"/>
    <p:sldLayoutId id="2147483726" r:id="rId20"/>
    <p:sldLayoutId id="2147483727" r:id="rId21"/>
    <p:sldLayoutId id="2147483728" r:id="rId22"/>
    <p:sldLayoutId id="2147483729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">
          <p15:clr>
            <a:srgbClr val="F26B43"/>
          </p15:clr>
        </p15:guide>
        <p15:guide id="2">
          <p15:clr>
            <a:srgbClr val="F26B43"/>
          </p15:clr>
        </p15:guide>
        <p15:guide id="3" pos="5768">
          <p15:clr>
            <a:srgbClr val="F26B43"/>
          </p15:clr>
        </p15:guide>
        <p15:guide id="4" pos="1912">
          <p15:clr>
            <a:srgbClr val="F26B43"/>
          </p15:clr>
        </p15:guide>
        <p15:guide id="5" pos="3840">
          <p15:clr>
            <a:srgbClr val="F26B43"/>
          </p15:clr>
        </p15:guide>
        <p15:guide id="6" pos="7680">
          <p15:clr>
            <a:srgbClr val="F26B43"/>
          </p15:clr>
        </p15:guide>
        <p15:guide id="7" orient="horz" pos="1434">
          <p15:clr>
            <a:srgbClr val="F26B43"/>
          </p15:clr>
        </p15:guide>
        <p15:guide id="8" orient="horz" pos="2886">
          <p15:clr>
            <a:srgbClr val="F26B43"/>
          </p15:clr>
        </p15:guide>
        <p15:guide id="9" orient="horz" pos="43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40" y="3671897"/>
            <a:ext cx="11206956" cy="2305050"/>
          </a:xfrm>
        </p:spPr>
        <p:txBody>
          <a:bodyPr>
            <a:noAutofit/>
          </a:bodyPr>
          <a:lstStyle/>
          <a:p>
            <a:r>
              <a:rPr lang="lt-LT" sz="5400" dirty="0"/>
              <a:t>Nidavellir stalo žaidimo agento kūrimas naudojantis Monte Karlo medžių paieška</a:t>
            </a:r>
            <a:endParaRPr lang="en-US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16D87C-19BB-A1A2-3C4E-C9541263950C}"/>
              </a:ext>
            </a:extLst>
          </p:cNvPr>
          <p:cNvSpPr txBox="1"/>
          <p:nvPr/>
        </p:nvSpPr>
        <p:spPr>
          <a:xfrm>
            <a:off x="7097918" y="5958840"/>
            <a:ext cx="5094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Autorius: Dominykas Višnevskis</a:t>
            </a:r>
          </a:p>
          <a:p>
            <a:r>
              <a:rPr lang="en-US" dirty="0" err="1">
                <a:effectLst/>
                <a:latin typeface="Arial" panose="020B0604020202020204" pitchFamily="34" charset="0"/>
              </a:rPr>
              <a:t>Darbo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</a:rPr>
              <a:t>vadovas</a:t>
            </a:r>
            <a:r>
              <a:rPr lang="en-US" dirty="0">
                <a:effectLst/>
                <a:latin typeface="Arial" panose="020B0604020202020204" pitchFamily="34" charset="0"/>
              </a:rPr>
              <a:t>: Asist. dr. </a:t>
            </a:r>
            <a:r>
              <a:rPr lang="en-US" dirty="0" err="1">
                <a:effectLst/>
                <a:latin typeface="Arial" panose="020B0604020202020204" pitchFamily="34" charset="0"/>
              </a:rPr>
              <a:t>Rokas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</a:rPr>
              <a:t>Astrauskas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4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738206-2333-0CC5-0814-386769AA8F83}"/>
              </a:ext>
            </a:extLst>
          </p:cNvPr>
          <p:cNvSpPr/>
          <p:nvPr/>
        </p:nvSpPr>
        <p:spPr>
          <a:xfrm>
            <a:off x="533400" y="3901440"/>
            <a:ext cx="1615440" cy="746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004460" y="1907452"/>
            <a:ext cx="4451460" cy="3685627"/>
          </a:xfrm>
        </p:spPr>
        <p:txBody>
          <a:bodyPr>
            <a:normAutofit/>
          </a:bodyPr>
          <a:lstStyle/>
          <a:p>
            <a:r>
              <a:rPr lang="lt-LT" dirty="0">
                <a:solidFill>
                  <a:schemeClr val="tx1"/>
                </a:solidFill>
              </a:rPr>
              <a:t>Pridėtos srities žinios: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solidFill>
                  <a:schemeClr val="tx1"/>
                </a:solidFill>
              </a:rPr>
              <a:t>Naudojami žaidėjo surinkti taškai UCT formulėje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solidFill>
                  <a:schemeClr val="tx1"/>
                </a:solidFill>
              </a:rPr>
              <a:t>Pasirenkant monetą ir kortą renkamasi iš atsitiktinio išdėstymo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solidFill>
                  <a:schemeClr val="tx1"/>
                </a:solidFill>
              </a:rPr>
              <a:t>Pasirenkant kortą pirma sukuriami galimi priešininko statymai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solidFill>
                  <a:schemeClr val="tx1"/>
                </a:solidFill>
              </a:rPr>
              <a:t>Pasirenkant monetos kortą, iškart sukuriamos visos galimybės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t-LT" dirty="0">
                <a:solidFill>
                  <a:schemeClr val="tx1"/>
                </a:solidFill>
              </a:rPr>
              <a:t>Vaikinių mazgų skaičiaus optimizavimas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lt-LT" dirty="0">
                <a:solidFill>
                  <a:schemeClr val="tx1"/>
                </a:solidFill>
              </a:rPr>
              <a:t>C reikšmės optimizavimas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1C274F-289D-54DA-DF92-D02364586DD6}"/>
              </a:ext>
            </a:extLst>
          </p:cNvPr>
          <p:cNvSpPr txBox="1">
            <a:spLocks/>
          </p:cNvSpPr>
          <p:nvPr/>
        </p:nvSpPr>
        <p:spPr>
          <a:xfrm>
            <a:off x="719815" y="548827"/>
            <a:ext cx="10057053" cy="104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lt-LT"/>
              <a:t>Žaidimo agentas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958E806-5367-64DA-AE06-E66E196D73A6}"/>
              </a:ext>
            </a:extLst>
          </p:cNvPr>
          <p:cNvSpPr txBox="1">
            <a:spLocks/>
          </p:cNvSpPr>
          <p:nvPr/>
        </p:nvSpPr>
        <p:spPr>
          <a:xfrm>
            <a:off x="10963747" y="4740107"/>
            <a:ext cx="1943100" cy="176546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600" dirty="0">
              <a:solidFill>
                <a:srgbClr val="983360"/>
              </a:solidFill>
              <a:latin typeface="GT Walsheim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020BD6-2EB5-16D5-C0EC-8FD92115771B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rgbClr val="983360"/>
                </a:solidFill>
                <a:latin typeface="GT Walsheim"/>
              </a:rPr>
              <a:t>9</a:t>
            </a:r>
            <a:endParaRPr lang="en-US" sz="4400" dirty="0">
              <a:solidFill>
                <a:srgbClr val="983360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282392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4555" y="942578"/>
            <a:ext cx="10057053" cy="1040131"/>
          </a:xfrm>
        </p:spPr>
        <p:txBody>
          <a:bodyPr/>
          <a:lstStyle/>
          <a:p>
            <a:r>
              <a:rPr lang="lt-LT" dirty="0"/>
              <a:t>Žaidimo agentas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1FABA-AD84-F64D-B5A1-67053F6CBF94}"/>
              </a:ext>
            </a:extLst>
          </p:cNvPr>
          <p:cNvSpPr txBox="1"/>
          <p:nvPr/>
        </p:nvSpPr>
        <p:spPr>
          <a:xfrm>
            <a:off x="624689" y="1865014"/>
            <a:ext cx="103390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800" dirty="0"/>
              <a:t>Pridėtos srities žinios: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/>
              <a:t>Naudojami žaidėjo surinkti taškai UCT formulėje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/>
              <a:t>Pasirenkant monetą ir kortą renkamasi iš atsitiktinio išdėstymo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/>
              <a:t>Pasirenkant kortą pirma sukuriami galimi priešininko statymai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/>
              <a:t>Pasirenkant monetos kortą, iškart sukuriamos visos galimybės</a:t>
            </a:r>
            <a:endParaRPr lang="en-US" sz="2800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C972E38-85EC-23E4-5BC7-4B72E0398FBE}"/>
              </a:ext>
            </a:extLst>
          </p:cNvPr>
          <p:cNvSpPr txBox="1">
            <a:spLocks/>
          </p:cNvSpPr>
          <p:nvPr/>
        </p:nvSpPr>
        <p:spPr>
          <a:xfrm>
            <a:off x="10722447" y="4752807"/>
            <a:ext cx="1943100" cy="176546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600" dirty="0">
              <a:solidFill>
                <a:srgbClr val="983360"/>
              </a:solidFill>
              <a:latin typeface="GT Walsheim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173F7B6-C561-DE23-E26E-F20798564E6F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rgbClr val="983360"/>
                </a:solidFill>
                <a:latin typeface="GT Walsheim"/>
              </a:rPr>
              <a:t>10</a:t>
            </a:r>
            <a:endParaRPr lang="en-US" sz="4400" dirty="0">
              <a:solidFill>
                <a:srgbClr val="983360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2230035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9265920" cy="1325563"/>
          </a:xfrm>
        </p:spPr>
        <p:txBody>
          <a:bodyPr/>
          <a:lstStyle/>
          <a:p>
            <a:r>
              <a:rPr lang="lt-LT" dirty="0"/>
              <a:t>Agento parametrų optimizavimas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33230-0669-5857-3BDA-B39E052CA527}"/>
              </a:ext>
            </a:extLst>
          </p:cNvPr>
          <p:cNvSpPr txBox="1"/>
          <p:nvPr/>
        </p:nvSpPr>
        <p:spPr>
          <a:xfrm>
            <a:off x="838200" y="1760220"/>
            <a:ext cx="470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Vaikinių mazgų skaičiaus limitas</a:t>
            </a:r>
            <a:endParaRPr lang="en-US" dirty="0"/>
          </a:p>
        </p:txBody>
      </p:sp>
      <p:pic>
        <p:nvPicPr>
          <p:cNvPr id="11" name="Picture 10" descr="A graph with blue line and white text&#10;&#10;Description automatically generated">
            <a:extLst>
              <a:ext uri="{FF2B5EF4-FFF2-40B4-BE49-F238E27FC236}">
                <a16:creationId xmlns:a16="http://schemas.microsoft.com/office/drawing/2014/main" id="{0D8260DD-6A62-C6E1-FE42-B0564275E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271002"/>
            <a:ext cx="4770120" cy="3577590"/>
          </a:xfrm>
          <a:prstGeom prst="rect">
            <a:avLst/>
          </a:prstGeom>
        </p:spPr>
      </p:pic>
      <p:pic>
        <p:nvPicPr>
          <p:cNvPr id="13" name="Picture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FC9680E-D74D-7144-4DEA-5E2DA6A41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4" y="2271002"/>
            <a:ext cx="4770120" cy="3577590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05F0BF-C98E-0564-C721-AE543EDCCC59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chemeClr val="tx1"/>
                </a:solidFill>
                <a:latin typeface="GT Walsheim"/>
              </a:rPr>
              <a:t>11</a:t>
            </a:r>
            <a:endParaRPr lang="en-US" sz="4400" dirty="0">
              <a:solidFill>
                <a:schemeClr val="tx1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2654867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with blue line and orange line&#10;&#10;Description automatically generated">
            <a:extLst>
              <a:ext uri="{FF2B5EF4-FFF2-40B4-BE49-F238E27FC236}">
                <a16:creationId xmlns:a16="http://schemas.microsoft.com/office/drawing/2014/main" id="{64BBD101-CDB7-2F23-8A16-07BF638F6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7" y="2061698"/>
            <a:ext cx="4779263" cy="35844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B3B956-4A23-FDAC-F302-58C3702CC0EB}"/>
              </a:ext>
            </a:extLst>
          </p:cNvPr>
          <p:cNvSpPr txBox="1">
            <a:spLocks/>
          </p:cNvSpPr>
          <p:nvPr/>
        </p:nvSpPr>
        <p:spPr>
          <a:xfrm>
            <a:off x="548640" y="852947"/>
            <a:ext cx="1075182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lt-LT" dirty="0"/>
              <a:t>Agento parametrų optimizavimas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8E0C-FC62-B4DD-1EB2-731157763A44}"/>
              </a:ext>
            </a:extLst>
          </p:cNvPr>
          <p:cNvSpPr txBox="1"/>
          <p:nvPr/>
        </p:nvSpPr>
        <p:spPr>
          <a:xfrm>
            <a:off x="838200" y="1760220"/>
            <a:ext cx="470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C reikšmė</a:t>
            </a:r>
            <a:endParaRPr lang="en-US" dirty="0"/>
          </a:p>
        </p:txBody>
      </p:sp>
      <p:pic>
        <p:nvPicPr>
          <p:cNvPr id="24" name="Picture 2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D39BAAD9-7AEE-136B-683E-FF963D21E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91" y="2061698"/>
            <a:ext cx="4593405" cy="3445054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32FB305-CFBE-513A-0241-E9F8822C1E54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rgbClr val="983360"/>
                </a:solidFill>
                <a:latin typeface="GT Walsheim"/>
              </a:rPr>
              <a:t>12</a:t>
            </a:r>
            <a:endParaRPr lang="en-US" sz="4400" dirty="0">
              <a:solidFill>
                <a:srgbClr val="983360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3661965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9265920" cy="1325563"/>
          </a:xfrm>
        </p:spPr>
        <p:txBody>
          <a:bodyPr/>
          <a:lstStyle/>
          <a:p>
            <a:r>
              <a:rPr lang="lt-LT" dirty="0"/>
              <a:t>Agento parametrų optimizavimas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33230-0669-5857-3BDA-B39E052CA527}"/>
              </a:ext>
            </a:extLst>
          </p:cNvPr>
          <p:cNvSpPr txBox="1"/>
          <p:nvPr/>
        </p:nvSpPr>
        <p:spPr>
          <a:xfrm>
            <a:off x="838200" y="1760220"/>
            <a:ext cx="470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C reikšmė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8260DD-6A62-C6E1-FE42-B0564275E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" y="2271002"/>
            <a:ext cx="4770120" cy="3577590"/>
          </a:xfrm>
          <a:prstGeom prst="rect">
            <a:avLst/>
          </a:prstGeom>
        </p:spPr>
      </p:pic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36F52C8E-D3F8-323F-E399-8B29603B1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78" y="2271002"/>
            <a:ext cx="4770120" cy="357759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A7260CB-44AF-D36C-7780-D8620F30E87D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chemeClr val="tx1"/>
                </a:solidFill>
                <a:latin typeface="GT Walsheim"/>
              </a:rPr>
              <a:t>13</a:t>
            </a:r>
            <a:endParaRPr lang="en-US" sz="4400" dirty="0">
              <a:solidFill>
                <a:schemeClr val="tx1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2888436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B3B956-4A23-FDAC-F302-58C3702CC0EB}"/>
              </a:ext>
            </a:extLst>
          </p:cNvPr>
          <p:cNvSpPr txBox="1">
            <a:spLocks/>
          </p:cNvSpPr>
          <p:nvPr/>
        </p:nvSpPr>
        <p:spPr>
          <a:xfrm>
            <a:off x="548640" y="852947"/>
            <a:ext cx="1075182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lt-LT" dirty="0"/>
              <a:t>Agento modifikacijos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AA3FC7D-84CD-0C99-6932-462BCDF4B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550832"/>
              </p:ext>
            </p:extLst>
          </p:nvPr>
        </p:nvGraphicFramePr>
        <p:xfrm>
          <a:off x="548640" y="1806085"/>
          <a:ext cx="11220864" cy="457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144">
                  <a:extLst>
                    <a:ext uri="{9D8B030D-6E8A-4147-A177-3AD203B41FA5}">
                      <a16:colId xmlns:a16="http://schemas.microsoft.com/office/drawing/2014/main" val="3838440118"/>
                    </a:ext>
                  </a:extLst>
                </a:gridCol>
                <a:gridCol w="1870144">
                  <a:extLst>
                    <a:ext uri="{9D8B030D-6E8A-4147-A177-3AD203B41FA5}">
                      <a16:colId xmlns:a16="http://schemas.microsoft.com/office/drawing/2014/main" val="894999304"/>
                    </a:ext>
                  </a:extLst>
                </a:gridCol>
                <a:gridCol w="1870144">
                  <a:extLst>
                    <a:ext uri="{9D8B030D-6E8A-4147-A177-3AD203B41FA5}">
                      <a16:colId xmlns:a16="http://schemas.microsoft.com/office/drawing/2014/main" val="1569547863"/>
                    </a:ext>
                  </a:extLst>
                </a:gridCol>
                <a:gridCol w="1870144">
                  <a:extLst>
                    <a:ext uri="{9D8B030D-6E8A-4147-A177-3AD203B41FA5}">
                      <a16:colId xmlns:a16="http://schemas.microsoft.com/office/drawing/2014/main" val="1751559949"/>
                    </a:ext>
                  </a:extLst>
                </a:gridCol>
                <a:gridCol w="1870144">
                  <a:extLst>
                    <a:ext uri="{9D8B030D-6E8A-4147-A177-3AD203B41FA5}">
                      <a16:colId xmlns:a16="http://schemas.microsoft.com/office/drawing/2014/main" val="3363461182"/>
                    </a:ext>
                  </a:extLst>
                </a:gridCol>
                <a:gridCol w="1870144">
                  <a:extLst>
                    <a:ext uri="{9D8B030D-6E8A-4147-A177-3AD203B41FA5}">
                      <a16:colId xmlns:a16="http://schemas.microsoft.com/office/drawing/2014/main" val="1878698128"/>
                    </a:ext>
                  </a:extLst>
                </a:gridCol>
              </a:tblGrid>
              <a:tr h="593080">
                <a:tc>
                  <a:txBody>
                    <a:bodyPr/>
                    <a:lstStyle/>
                    <a:p>
                      <a:r>
                        <a:rPr lang="en-US" dirty="0" err="1"/>
                        <a:t>Santrupa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Agento</a:t>
                      </a:r>
                      <a:r>
                        <a:rPr lang="lt-LT" dirty="0"/>
                        <a:t> </a:t>
                      </a:r>
                      <a:r>
                        <a:rPr lang="en-US" dirty="0" err="1"/>
                        <a:t>pavadini</a:t>
                      </a:r>
                      <a:r>
                        <a:rPr lang="lt-LT" dirty="0"/>
                        <a:t>m</a:t>
                      </a:r>
                      <a:r>
                        <a:rPr lang="en-US" dirty="0"/>
                        <a:t>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Vaikinių mazgų kiekis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Sekamas</a:t>
                      </a:r>
                      <a:r>
                        <a:rPr lang="lt-LT" dirty="0"/>
                        <a:t> </a:t>
                      </a:r>
                      <a:r>
                        <a:rPr lang="en-US" dirty="0" err="1"/>
                        <a:t>rodiklis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Apribojimas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63101"/>
                  </a:ext>
                </a:extLst>
              </a:tr>
              <a:tr h="34361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Taškai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Nėra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279828"/>
                  </a:ext>
                </a:extLst>
              </a:tr>
              <a:tr h="1101434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MCTSLM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MCTS </a:t>
                      </a:r>
                      <a:r>
                        <a:rPr lang="en-US" sz="1800" kern="1200" dirty="0">
                          <a:solidFill>
                            <a:srgbClr val="8A1B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</a:t>
                      </a:r>
                      <a:endParaRPr lang="en-US" dirty="0">
                        <a:solidFill>
                          <a:srgbClr val="8A1B4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Taškai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Vieno mazgo vaikinių mazgų skaičius: 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212293"/>
                  </a:ext>
                </a:extLst>
              </a:tr>
              <a:tr h="847257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MCTSED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MCTS Ensemble</a:t>
                      </a:r>
                      <a:br>
                        <a:rPr lang="en-US" dirty="0"/>
                      </a:b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Taškai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Nėra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377059"/>
                  </a:ext>
                </a:extLst>
              </a:tr>
              <a:tr h="847257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MCTSWL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MCTS Win or Lose</a:t>
                      </a:r>
                      <a:br>
                        <a:rPr lang="en-US" dirty="0"/>
                      </a:b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t-L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Pergalės/ Pra</a:t>
                      </a:r>
                      <a:br>
                        <a:rPr lang="lt-LT" dirty="0"/>
                      </a:br>
                      <a:r>
                        <a:rPr lang="lt-L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laimėjimai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Nėra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086615"/>
                  </a:ext>
                </a:extLst>
              </a:tr>
              <a:tr h="59308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MCTSVS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MCTS </a:t>
                      </a:r>
                      <a:r>
                        <a:rPr lang="lt-L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Visited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Taškai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Nėra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728341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18CAC-D67A-D909-5E4F-E9B844896A7C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rgbClr val="983360"/>
                </a:solidFill>
                <a:latin typeface="GT Walsheim"/>
              </a:rPr>
              <a:t>14</a:t>
            </a:r>
            <a:endParaRPr lang="en-US" sz="4400" dirty="0">
              <a:solidFill>
                <a:srgbClr val="983360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2189395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B3B956-4A23-FDAC-F302-58C3702CC0EB}"/>
              </a:ext>
            </a:extLst>
          </p:cNvPr>
          <p:cNvSpPr txBox="1">
            <a:spLocks/>
          </p:cNvSpPr>
          <p:nvPr/>
        </p:nvSpPr>
        <p:spPr>
          <a:xfrm>
            <a:off x="548640" y="852947"/>
            <a:ext cx="1075182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lt-LT" dirty="0"/>
              <a:t>Agento modifikacijos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892A5D-1CF8-8043-14B9-D8009C0BA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35552"/>
              </p:ext>
            </p:extLst>
          </p:nvPr>
        </p:nvGraphicFramePr>
        <p:xfrm>
          <a:off x="548640" y="2029400"/>
          <a:ext cx="11099800" cy="43586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7475">
                  <a:extLst>
                    <a:ext uri="{9D8B030D-6E8A-4147-A177-3AD203B41FA5}">
                      <a16:colId xmlns:a16="http://schemas.microsoft.com/office/drawing/2014/main" val="3904229520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526808418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3662797409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3843939592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3033397819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312821845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1981163694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1126823756"/>
                    </a:ext>
                  </a:extLst>
                </a:gridCol>
              </a:tblGrid>
              <a:tr h="622671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MCTSLM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MCTSWL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MCTSWL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lt-LT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Vidurkis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341577"/>
                  </a:ext>
                </a:extLst>
              </a:tr>
              <a:tr h="6226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lt-LT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2400" b="0" i="0" u="none" strike="noStrike" dirty="0">
                        <a:solidFill>
                          <a:srgbClr val="8A1B4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179.42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173.33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178.42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176.83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3397634"/>
                  </a:ext>
                </a:extLst>
              </a:tr>
              <a:tr h="6226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250.62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lt-LT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2400" b="0" i="0" u="none" strike="noStrike" dirty="0">
                        <a:solidFill>
                          <a:srgbClr val="8A1B4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221.64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226.93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222.44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221.25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228.58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0923615"/>
                  </a:ext>
                </a:extLst>
              </a:tr>
              <a:tr h="6226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MCTSLM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200.82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194.16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lt-LT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2400" b="0" i="0" u="none" strike="noStrike" dirty="0">
                        <a:solidFill>
                          <a:srgbClr val="8A1B4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199.07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199.82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199.76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1139724"/>
                  </a:ext>
                </a:extLst>
              </a:tr>
              <a:tr h="6226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224.93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205.81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213.53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lt-LT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2400" b="0" i="0" u="none" strike="noStrike" dirty="0">
                        <a:solidFill>
                          <a:srgbClr val="8A1B4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222.63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223.82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218.14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3670636"/>
                  </a:ext>
                </a:extLst>
              </a:tr>
              <a:tr h="6226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MCTSWL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198.83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184.26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lt-LT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2400" b="0" i="0" u="none" strike="noStrike" dirty="0">
                        <a:solidFill>
                          <a:srgbClr val="8A1B4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201.75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195.55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4083733"/>
                  </a:ext>
                </a:extLst>
              </a:tr>
              <a:tr h="6226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MCTSWL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225.12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215.06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215.22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212.73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209.93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lt-LT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2400" b="0" i="0" u="none" strike="noStrike" dirty="0">
                        <a:solidFill>
                          <a:srgbClr val="8A1B4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215.61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641135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1E594A-4F78-D468-EEC1-DD34CBAC98CA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rgbClr val="983360"/>
                </a:solidFill>
                <a:latin typeface="GT Walsheim"/>
              </a:rPr>
              <a:t>15</a:t>
            </a:r>
            <a:endParaRPr lang="en-US" sz="4400" dirty="0">
              <a:solidFill>
                <a:srgbClr val="983360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241597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B3B956-4A23-FDAC-F302-58C3702CC0EB}"/>
              </a:ext>
            </a:extLst>
          </p:cNvPr>
          <p:cNvSpPr txBox="1">
            <a:spLocks/>
          </p:cNvSpPr>
          <p:nvPr/>
        </p:nvSpPr>
        <p:spPr>
          <a:xfrm>
            <a:off x="548640" y="852947"/>
            <a:ext cx="1075182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lt-LT" dirty="0"/>
              <a:t>Agento modifikacijos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892A5D-1CF8-8043-14B9-D8009C0BA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16833"/>
              </p:ext>
            </p:extLst>
          </p:nvPr>
        </p:nvGraphicFramePr>
        <p:xfrm>
          <a:off x="548640" y="2029400"/>
          <a:ext cx="11099800" cy="43586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7475">
                  <a:extLst>
                    <a:ext uri="{9D8B030D-6E8A-4147-A177-3AD203B41FA5}">
                      <a16:colId xmlns:a16="http://schemas.microsoft.com/office/drawing/2014/main" val="3904229520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526808418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3662797409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3843939592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3033397819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312821845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1981163694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1126823756"/>
                    </a:ext>
                  </a:extLst>
                </a:gridCol>
              </a:tblGrid>
              <a:tr h="622671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MCTSLM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MCTSWL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MCTSWL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lt-LT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Suma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341577"/>
                  </a:ext>
                </a:extLst>
              </a:tr>
              <a:tr h="6226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lt-LT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US" sz="2400" b="0" i="0" u="none" strike="noStrike" dirty="0">
                        <a:solidFill>
                          <a:srgbClr val="8A1B4F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37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3397634"/>
                  </a:ext>
                </a:extLst>
              </a:tr>
              <a:tr h="6226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lt-LT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US" sz="2400" b="0" i="0" u="none" strike="noStrike" dirty="0">
                        <a:solidFill>
                          <a:srgbClr val="8A1B4F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402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0923615"/>
                  </a:ext>
                </a:extLst>
              </a:tr>
              <a:tr h="6226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MCTSLM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lt-LT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US" sz="2400" b="0" i="0" u="none" strike="noStrike" dirty="0">
                        <a:solidFill>
                          <a:srgbClr val="8A1B4F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202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1139724"/>
                  </a:ext>
                </a:extLst>
              </a:tr>
              <a:tr h="6226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lt-LT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US" sz="2400" b="0" i="0" u="none" strike="noStrike" dirty="0">
                        <a:solidFill>
                          <a:srgbClr val="8A1B4F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339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3670636"/>
                  </a:ext>
                </a:extLst>
              </a:tr>
              <a:tr h="6226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MCTSWL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lt-LT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US" sz="2400" b="0" i="0" u="none" strike="noStrike" dirty="0">
                        <a:solidFill>
                          <a:srgbClr val="8A1B4F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215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4083733"/>
                  </a:ext>
                </a:extLst>
              </a:tr>
              <a:tr h="6226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MCTSWL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lt-LT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US" sz="2400" b="0" i="0" u="none" strike="noStrike" dirty="0">
                        <a:solidFill>
                          <a:srgbClr val="8A1B4F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8A1B4F"/>
                          </a:solidFill>
                          <a:effectLst/>
                          <a:latin typeface="+mj-lt"/>
                        </a:rPr>
                        <a:t>305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641135"/>
                  </a:ext>
                </a:extLst>
              </a:tr>
            </a:tbl>
          </a:graphicData>
        </a:graphic>
      </p:graphicFrame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00F5FB5-586F-FDC9-21F5-3E3590BD5095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rgbClr val="983360"/>
                </a:solidFill>
                <a:latin typeface="GT Walsheim"/>
              </a:rPr>
              <a:t>15</a:t>
            </a:r>
            <a:endParaRPr lang="en-US" sz="4400" dirty="0">
              <a:solidFill>
                <a:srgbClr val="983360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4171835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869" y="1003148"/>
            <a:ext cx="4760777" cy="961454"/>
          </a:xfrm>
        </p:spPr>
        <p:txBody>
          <a:bodyPr>
            <a:normAutofit/>
          </a:bodyPr>
          <a:lstStyle/>
          <a:p>
            <a:r>
              <a:rPr lang="lt-LT" dirty="0"/>
              <a:t>Išvados: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9C2FB-A418-3BAE-7091-0164EE5AE435}"/>
              </a:ext>
            </a:extLst>
          </p:cNvPr>
          <p:cNvSpPr txBox="1"/>
          <p:nvPr/>
        </p:nvSpPr>
        <p:spPr>
          <a:xfrm>
            <a:off x="1105868" y="1964602"/>
            <a:ext cx="99802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>
                <a:effectLst/>
                <a:latin typeface="Arial" panose="020B0604020202020204" pitchFamily="34" charset="0"/>
              </a:rPr>
              <a:t>MCTS algoritmas pritaikomas Nidavellir žaidimui ir sugeba nugalėti atsitiktinį agentą.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>
                <a:effectLst/>
                <a:latin typeface="Arial" panose="020B0604020202020204" pitchFamily="34" charset="0"/>
              </a:rPr>
              <a:t>MCTS algoritmas geriausia veikia turėdamas 500 vaikinių mazgų ir su šališkumo (C) reikšme 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>
                <a:effectLst/>
                <a:latin typeface="Arial" panose="020B0604020202020204" pitchFamily="34" charset="0"/>
              </a:rPr>
              <a:t>MCTS algoritmo modifikacijos sugeba nugalėti atsitiktinį agentą, bet neprilygsta baziniam MCTS agentui.</a:t>
            </a:r>
            <a:endParaRPr lang="en-US" sz="28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47CB0B-CDFC-7F33-2CEA-36C6A6FAE065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chemeClr val="tx1"/>
                </a:solidFill>
                <a:latin typeface="GT Walsheim"/>
              </a:rPr>
              <a:t>16</a:t>
            </a:r>
            <a:endParaRPr lang="en-US" sz="4400" dirty="0">
              <a:solidFill>
                <a:schemeClr val="tx1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3912592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869" y="1003148"/>
            <a:ext cx="4760777" cy="961454"/>
          </a:xfrm>
        </p:spPr>
        <p:txBody>
          <a:bodyPr>
            <a:normAutofit/>
          </a:bodyPr>
          <a:lstStyle/>
          <a:p>
            <a:r>
              <a:rPr lang="lt-LT" dirty="0"/>
              <a:t>Darbo tikslas: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61DF6D-C251-A98C-8484-A900E96F0BEB}"/>
              </a:ext>
            </a:extLst>
          </p:cNvPr>
          <p:cNvSpPr txBox="1">
            <a:spLocks/>
          </p:cNvSpPr>
          <p:nvPr/>
        </p:nvSpPr>
        <p:spPr>
          <a:xfrm>
            <a:off x="1105866" y="3173043"/>
            <a:ext cx="4990132" cy="9614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lt-LT" dirty="0"/>
              <a:t>Darbo uždaviniai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9C2FB-A418-3BAE-7091-0164EE5AE435}"/>
              </a:ext>
            </a:extLst>
          </p:cNvPr>
          <p:cNvSpPr txBox="1"/>
          <p:nvPr/>
        </p:nvSpPr>
        <p:spPr>
          <a:xfrm>
            <a:off x="1105867" y="1810693"/>
            <a:ext cx="9980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200" dirty="0">
                <a:latin typeface="Arial" panose="020B0604020202020204" pitchFamily="34" charset="0"/>
              </a:rPr>
              <a:t>S</a:t>
            </a:r>
            <a:r>
              <a:rPr lang="lt-LT" sz="2200" dirty="0">
                <a:effectLst/>
                <a:latin typeface="Arial" panose="020B0604020202020204" pitchFamily="34" charset="0"/>
              </a:rPr>
              <a:t>ukurti „Nidavellir“ žaidimo simuliaciją ir žaidimo agentą, paremtą Monte</a:t>
            </a:r>
            <a:br>
              <a:rPr lang="lt-LT" sz="2200" dirty="0"/>
            </a:br>
            <a:r>
              <a:rPr lang="lt-LT" sz="2200" dirty="0">
                <a:effectLst/>
                <a:latin typeface="Arial" panose="020B0604020202020204" pitchFamily="34" charset="0"/>
              </a:rPr>
              <a:t>Karlo Medžių Paieškos metodu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7B289-1CB8-4D07-85DF-4E83CF134D38}"/>
              </a:ext>
            </a:extLst>
          </p:cNvPr>
          <p:cNvSpPr txBox="1"/>
          <p:nvPr/>
        </p:nvSpPr>
        <p:spPr>
          <a:xfrm>
            <a:off x="1105865" y="3806072"/>
            <a:ext cx="9980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effectLst/>
                <a:latin typeface="Arial" panose="020B0604020202020204" pitchFamily="34" charset="0"/>
              </a:rPr>
              <a:t>1. Ištirti aktualią literatūrą ir atrinkti galimus agento kūrimo būdus.</a:t>
            </a:r>
            <a:br>
              <a:rPr lang="lt-LT" dirty="0"/>
            </a:br>
            <a:r>
              <a:rPr lang="lt-LT" dirty="0">
                <a:effectLst/>
                <a:latin typeface="Arial" panose="020B0604020202020204" pitchFamily="34" charset="0"/>
              </a:rPr>
              <a:t>2. Skaitmenizuoti Nidavellir žaidimą, kad visi žaidimo veiksmai būtų atliekami kompiuteryje.</a:t>
            </a:r>
            <a:br>
              <a:rPr lang="lt-LT" dirty="0"/>
            </a:br>
            <a:r>
              <a:rPr lang="lt-LT" dirty="0">
                <a:effectLst/>
                <a:latin typeface="Arial" panose="020B0604020202020204" pitchFamily="34" charset="0"/>
              </a:rPr>
              <a:t>3. Sukurti ir optimizuoti Monte Karlo Medžių agentą žaidimui.</a:t>
            </a:r>
            <a:br>
              <a:rPr lang="lt-LT" dirty="0"/>
            </a:br>
            <a:r>
              <a:rPr lang="lt-LT" dirty="0">
                <a:effectLst/>
                <a:latin typeface="Arial" panose="020B0604020202020204" pitchFamily="34" charset="0"/>
              </a:rPr>
              <a:t>4. Išnagrinėti ir ištestuoti galimas modifikacijas Monte Karlo Medžių Paieškos algoritmui.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1E99C3E-01C2-5F32-7D06-0616F58315CF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chemeClr val="tx1"/>
                </a:solidFill>
                <a:latin typeface="GT Walsheim"/>
              </a:rPr>
              <a:t>1</a:t>
            </a:r>
            <a:endParaRPr lang="en-US" sz="4400" dirty="0">
              <a:solidFill>
                <a:schemeClr val="tx1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89914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4555" y="942578"/>
            <a:ext cx="10057053" cy="1040131"/>
          </a:xfrm>
        </p:spPr>
        <p:txBody>
          <a:bodyPr/>
          <a:lstStyle/>
          <a:p>
            <a:r>
              <a:rPr lang="lt-LT" dirty="0"/>
              <a:t>Darbo aktualumas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1FABA-AD84-F64D-B5A1-67053F6CBF94}"/>
              </a:ext>
            </a:extLst>
          </p:cNvPr>
          <p:cNvSpPr txBox="1"/>
          <p:nvPr/>
        </p:nvSpPr>
        <p:spPr>
          <a:xfrm>
            <a:off x="624689" y="1865014"/>
            <a:ext cx="103390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400" dirty="0"/>
              <a:t>„Nidavellir“ yra neseniai (2020 m.) išleistas žaidimas. Šiam žaidimui pristatymo metu nėra žinomas agentas, kuris sugebėtu žaisti šį žaidimą.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400" dirty="0"/>
              <a:t>Žaidimas kelia unikalius iššūkius, nes yra nepilnos irformacijos žaidimas su labai plačiais sprendimų medžiais. Žaidima susideda iš dinamiškos taškų sistemos, kortelių pasirinkimo ir unikalaus statymų mechanizmo.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400" dirty="0"/>
              <a:t>Monte Kalro Medžių Paieškos metodas plačiai naudojimas skirtingose srityse, įskaitant: optimizavimo problemas, robotikos, bioiformatikoje, energetikoje ir kitas.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400" b="1" dirty="0"/>
              <a:t>Tyrimai šio metodo panaudojime ir įgyvendinime padeda suprasti kur tinka šio metodo pritaikymas, duoda įžvalgų kaip metodą efektyviai pritaikyti atitinkamoms sritims ir suteikia įžvalgų į steteginių sprendimų priėmimo procesą.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15EBFEA-E274-AC07-7D6F-629567D9E595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rgbClr val="983360"/>
                </a:solidFill>
                <a:latin typeface="GT Walsheim"/>
              </a:rPr>
              <a:t>2</a:t>
            </a:r>
            <a:endParaRPr lang="en-US" sz="4400" dirty="0">
              <a:solidFill>
                <a:srgbClr val="983360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186167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1716" y="707187"/>
            <a:ext cx="10057053" cy="1040131"/>
          </a:xfrm>
        </p:spPr>
        <p:txBody>
          <a:bodyPr/>
          <a:lstStyle/>
          <a:p>
            <a:r>
              <a:rPr lang="lt-LT" dirty="0"/>
              <a:t>„Nidavellir“ žaidimo taisyklės</a:t>
            </a:r>
            <a:endParaRPr lang="en-US" dirty="0"/>
          </a:p>
        </p:txBody>
      </p:sp>
      <p:pic>
        <p:nvPicPr>
          <p:cNvPr id="3" name="Picture 2" descr="A colorful rectangular box with numbers&#10;&#10;Description automatically generated with medium confidence">
            <a:extLst>
              <a:ext uri="{FF2B5EF4-FFF2-40B4-BE49-F238E27FC236}">
                <a16:creationId xmlns:a16="http://schemas.microsoft.com/office/drawing/2014/main" id="{7250C332-30ED-3038-F495-AFA242B43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68" y="1592892"/>
            <a:ext cx="6867525" cy="486727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E21FB93-7212-FAC0-869D-AC39E86855EC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rgbClr val="983360"/>
                </a:solidFill>
                <a:latin typeface="GT Walsheim"/>
              </a:rPr>
              <a:t>3</a:t>
            </a:r>
            <a:endParaRPr lang="en-US" sz="4400" dirty="0">
              <a:solidFill>
                <a:srgbClr val="983360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27222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9822" y="707188"/>
            <a:ext cx="10057053" cy="1040131"/>
          </a:xfrm>
        </p:spPr>
        <p:txBody>
          <a:bodyPr/>
          <a:lstStyle/>
          <a:p>
            <a:r>
              <a:rPr lang="lt-LT" dirty="0"/>
              <a:t>„Nidavellir“ žaidimo taisyklės</a:t>
            </a:r>
            <a:endParaRPr lang="en-US" dirty="0"/>
          </a:p>
        </p:txBody>
      </p:sp>
      <p:pic>
        <p:nvPicPr>
          <p:cNvPr id="7" name="Picture 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926C249E-508C-601D-6C98-92633B17D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67" y="1614507"/>
            <a:ext cx="8203761" cy="4536305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292DA9-FF8E-C887-94D1-530D8D863B7B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rgbClr val="983360"/>
                </a:solidFill>
                <a:latin typeface="GT Walsheim"/>
              </a:rPr>
              <a:t>4</a:t>
            </a:r>
            <a:endParaRPr lang="en-US" sz="4400" dirty="0">
              <a:solidFill>
                <a:srgbClr val="983360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238418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A10B4023-320D-7BDC-8B21-8FBE2D504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0" y="1614508"/>
            <a:ext cx="9130408" cy="455601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9822" y="707188"/>
            <a:ext cx="10057053" cy="1040131"/>
          </a:xfrm>
        </p:spPr>
        <p:txBody>
          <a:bodyPr/>
          <a:lstStyle/>
          <a:p>
            <a:r>
              <a:rPr lang="lt-LT" dirty="0"/>
              <a:t>„Nidavellir“ žaidimo taisyklės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13F9A82-D93B-FF72-B6E5-4415AC759FD8}"/>
              </a:ext>
            </a:extLst>
          </p:cNvPr>
          <p:cNvSpPr txBox="1">
            <a:spLocks/>
          </p:cNvSpPr>
          <p:nvPr/>
        </p:nvSpPr>
        <p:spPr>
          <a:xfrm>
            <a:off x="10963747" y="4740107"/>
            <a:ext cx="1943100" cy="176546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600" dirty="0">
              <a:solidFill>
                <a:srgbClr val="983360"/>
              </a:solidFill>
              <a:latin typeface="GT Walsheim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42D3C70-345E-DA07-A460-661389632CB9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rgbClr val="983360"/>
                </a:solidFill>
                <a:latin typeface="GT Walsheim"/>
              </a:rPr>
              <a:t>5</a:t>
            </a:r>
            <a:endParaRPr lang="en-US" sz="4400" dirty="0">
              <a:solidFill>
                <a:srgbClr val="983360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2737853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10A6E287-88B7-BDD1-852A-AB97350C2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11" y="1614508"/>
            <a:ext cx="9153144" cy="457657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9822" y="707188"/>
            <a:ext cx="10057053" cy="1040131"/>
          </a:xfrm>
        </p:spPr>
        <p:txBody>
          <a:bodyPr/>
          <a:lstStyle/>
          <a:p>
            <a:r>
              <a:rPr lang="lt-LT" dirty="0"/>
              <a:t>„Nidavellir“ žaidimo taisyklės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7DF24A7-604E-2680-2171-7C2A0E3105DC}"/>
              </a:ext>
            </a:extLst>
          </p:cNvPr>
          <p:cNvSpPr txBox="1">
            <a:spLocks/>
          </p:cNvSpPr>
          <p:nvPr/>
        </p:nvSpPr>
        <p:spPr>
          <a:xfrm>
            <a:off x="10963747" y="4740107"/>
            <a:ext cx="1943100" cy="176546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600" dirty="0">
              <a:solidFill>
                <a:srgbClr val="983360"/>
              </a:solidFill>
              <a:latin typeface="GT Walsheim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2A4730B-9DBE-BF95-C0C5-E96056C1CEB2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rgbClr val="983360"/>
                </a:solidFill>
                <a:latin typeface="GT Walsheim"/>
              </a:rPr>
              <a:t>6</a:t>
            </a:r>
            <a:endParaRPr lang="en-US" sz="4400" dirty="0">
              <a:solidFill>
                <a:srgbClr val="983360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154499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squares with black letters&#10;&#10;Description automatically generated">
            <a:extLst>
              <a:ext uri="{FF2B5EF4-FFF2-40B4-BE49-F238E27FC236}">
                <a16:creationId xmlns:a16="http://schemas.microsoft.com/office/drawing/2014/main" id="{26646247-8181-6084-4522-DDC2E47A6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2" y="1614508"/>
            <a:ext cx="9153144" cy="425427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9822" y="707188"/>
            <a:ext cx="10057053" cy="1040131"/>
          </a:xfrm>
        </p:spPr>
        <p:txBody>
          <a:bodyPr/>
          <a:lstStyle/>
          <a:p>
            <a:r>
              <a:rPr lang="lt-LT" dirty="0"/>
              <a:t>„Nidavellir“ žaidimo taisyklės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D86987-208F-EBFD-A8DC-4C0D3650DBC1}"/>
              </a:ext>
            </a:extLst>
          </p:cNvPr>
          <p:cNvSpPr txBox="1">
            <a:spLocks/>
          </p:cNvSpPr>
          <p:nvPr/>
        </p:nvSpPr>
        <p:spPr>
          <a:xfrm>
            <a:off x="10963747" y="4740107"/>
            <a:ext cx="1943100" cy="176546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600" dirty="0">
              <a:solidFill>
                <a:srgbClr val="983360"/>
              </a:solidFill>
              <a:latin typeface="GT Walsheim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4E2EE95-1A85-4719-CF75-22329DD6F83C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rgbClr val="983360"/>
                </a:solidFill>
                <a:latin typeface="GT Walsheim"/>
              </a:rPr>
              <a:t>7</a:t>
            </a:r>
            <a:endParaRPr lang="en-US" sz="4400" dirty="0">
              <a:solidFill>
                <a:srgbClr val="983360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350876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network&#10;&#10;Description automatically generated">
            <a:extLst>
              <a:ext uri="{FF2B5EF4-FFF2-40B4-BE49-F238E27FC236}">
                <a16:creationId xmlns:a16="http://schemas.microsoft.com/office/drawing/2014/main" id="{AB9C9B4C-E3B5-0F61-9A2E-A17819260E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" y="1616467"/>
            <a:ext cx="10755086" cy="3278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355" y="827974"/>
            <a:ext cx="10636476" cy="1576986"/>
          </a:xfrm>
        </p:spPr>
        <p:txBody>
          <a:bodyPr>
            <a:normAutofit/>
          </a:bodyPr>
          <a:lstStyle/>
          <a:p>
            <a:r>
              <a:rPr lang="lt-LT" sz="4000" dirty="0"/>
              <a:t>Monte Karlo Medžių paieškos algoritmas</a:t>
            </a:r>
            <a:endParaRPr lang="en-US" sz="4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6790D8-DE15-68B6-63A3-2A941ACA1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4848245"/>
            <a:ext cx="4990978" cy="1416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BE88B1-45B4-4D2E-9C15-817958446FA1}"/>
              </a:ext>
            </a:extLst>
          </p:cNvPr>
          <p:cNvSpPr txBox="1"/>
          <p:nvPr/>
        </p:nvSpPr>
        <p:spPr>
          <a:xfrm>
            <a:off x="648027" y="4358075"/>
            <a:ext cx="513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Pasirinkimas</a:t>
            </a:r>
            <a:r>
              <a:rPr lang="en-US" dirty="0"/>
              <a:t> </a:t>
            </a:r>
            <a:r>
              <a:rPr lang="en-US" dirty="0" err="1"/>
              <a:t>vykdom</a:t>
            </a:r>
            <a:r>
              <a:rPr lang="lt-LT" dirty="0"/>
              <a:t>as</a:t>
            </a:r>
            <a:r>
              <a:rPr lang="en-US" dirty="0"/>
              <a:t> </a:t>
            </a:r>
            <a:r>
              <a:rPr lang="en-US" dirty="0" err="1"/>
              <a:t>pagal</a:t>
            </a:r>
            <a:r>
              <a:rPr lang="en-US" dirty="0"/>
              <a:t> UCT </a:t>
            </a:r>
            <a:r>
              <a:rPr lang="en-US" dirty="0" err="1"/>
              <a:t>formul</a:t>
            </a:r>
            <a:r>
              <a:rPr lang="lt-LT" dirty="0"/>
              <a:t>ę: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ACBFA-E72B-505A-FA68-61A11EE895A3}"/>
              </a:ext>
            </a:extLst>
          </p:cNvPr>
          <p:cNvSpPr txBox="1"/>
          <p:nvPr/>
        </p:nvSpPr>
        <p:spPr>
          <a:xfrm>
            <a:off x="5850294" y="4776413"/>
            <a:ext cx="5369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effectLst/>
                <a:latin typeface="Arial" panose="020B0604020202020204" pitchFamily="34" charset="0"/>
              </a:rPr>
              <a:t>(s) visi galimi veiksmai,</a:t>
            </a:r>
            <a:br>
              <a:rPr lang="lt-LT" dirty="0"/>
            </a:br>
            <a:r>
              <a:rPr lang="lt-LT" dirty="0">
                <a:effectLst/>
                <a:latin typeface="Arial" panose="020B0604020202020204" pitchFamily="34" charset="0"/>
              </a:rPr>
              <a:t>Q(s, a) vidutinis rezultatas atliekant veiksmą a būsenoje s, iki šiol atliktose simuliacijose</a:t>
            </a:r>
            <a:br>
              <a:rPr lang="lt-LT" dirty="0"/>
            </a:br>
            <a:r>
              <a:rPr lang="lt-LT" dirty="0">
                <a:effectLst/>
                <a:latin typeface="Arial" panose="020B0604020202020204" pitchFamily="34" charset="0"/>
              </a:rPr>
              <a:t>C šališkumo konstanta</a:t>
            </a:r>
          </a:p>
          <a:p>
            <a:r>
              <a:rPr lang="lt-LT" dirty="0">
                <a:effectLst/>
                <a:latin typeface="Arial" panose="020B0604020202020204" pitchFamily="34" charset="0"/>
              </a:rPr>
              <a:t>N(s, a) kiek kartų būsena a buvo aplankyta</a:t>
            </a:r>
            <a:br>
              <a:rPr lang="lt-LT" dirty="0"/>
            </a:br>
            <a:r>
              <a:rPr lang="lt-LT" dirty="0">
                <a:effectLst/>
                <a:latin typeface="Arial" panose="020B0604020202020204" pitchFamily="34" charset="0"/>
              </a:rPr>
              <a:t>N(s) kiek iš viso buvo iteracijų įvykdyta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668BFF1-2EE0-8351-AC4E-694206937E6D}"/>
              </a:ext>
            </a:extLst>
          </p:cNvPr>
          <p:cNvSpPr txBox="1">
            <a:spLocks/>
          </p:cNvSpPr>
          <p:nvPr/>
        </p:nvSpPr>
        <p:spPr>
          <a:xfrm>
            <a:off x="11417300" y="6945"/>
            <a:ext cx="774700" cy="7296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4400" dirty="0">
                <a:solidFill>
                  <a:schemeClr val="tx1"/>
                </a:solidFill>
                <a:latin typeface="GT Walsheim"/>
              </a:rPr>
              <a:t>8</a:t>
            </a:r>
            <a:endParaRPr lang="en-US" sz="4400" dirty="0">
              <a:solidFill>
                <a:schemeClr val="tx1"/>
              </a:solidFill>
              <a:latin typeface="GT Walsheim"/>
            </a:endParaRPr>
          </a:p>
        </p:txBody>
      </p:sp>
    </p:spTree>
    <p:extLst>
      <p:ext uri="{BB962C8B-B14F-4D97-AF65-F5344CB8AC3E}">
        <p14:creationId xmlns:p14="http://schemas.microsoft.com/office/powerpoint/2010/main" val="131319263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VU">
      <a:dk1>
        <a:srgbClr val="7A003B"/>
      </a:dk1>
      <a:lt1>
        <a:srgbClr val="FFFFFF"/>
      </a:lt1>
      <a:dk2>
        <a:srgbClr val="7A003B"/>
      </a:dk2>
      <a:lt2>
        <a:srgbClr val="FEFFFE"/>
      </a:lt2>
      <a:accent1>
        <a:srgbClr val="E03357"/>
      </a:accent1>
      <a:accent2>
        <a:srgbClr val="E2E3E2"/>
      </a:accent2>
      <a:accent3>
        <a:srgbClr val="3B3C3A"/>
      </a:accent3>
      <a:accent4>
        <a:srgbClr val="989998"/>
      </a:accent4>
      <a:accent5>
        <a:srgbClr val="D5D5D5"/>
      </a:accent5>
      <a:accent6>
        <a:srgbClr val="797979"/>
      </a:accent6>
      <a:hlink>
        <a:srgbClr val="E03357"/>
      </a:hlink>
      <a:folHlink>
        <a:srgbClr val="E2E3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VU">
      <a:dk1>
        <a:srgbClr val="7A003B"/>
      </a:dk1>
      <a:lt1>
        <a:srgbClr val="FFFFFF"/>
      </a:lt1>
      <a:dk2>
        <a:srgbClr val="7A003B"/>
      </a:dk2>
      <a:lt2>
        <a:srgbClr val="FEFFFE"/>
      </a:lt2>
      <a:accent1>
        <a:srgbClr val="E03357"/>
      </a:accent1>
      <a:accent2>
        <a:srgbClr val="E2E3E2"/>
      </a:accent2>
      <a:accent3>
        <a:srgbClr val="3B3C3A"/>
      </a:accent3>
      <a:accent4>
        <a:srgbClr val="989998"/>
      </a:accent4>
      <a:accent5>
        <a:srgbClr val="D5D5D5"/>
      </a:accent5>
      <a:accent6>
        <a:srgbClr val="797979"/>
      </a:accent6>
      <a:hlink>
        <a:srgbClr val="E03357"/>
      </a:hlink>
      <a:folHlink>
        <a:srgbClr val="E2E3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12288</TotalTime>
  <Words>636</Words>
  <Application>Microsoft Office PowerPoint</Application>
  <PresentationFormat>Widescreen</PresentationFormat>
  <Paragraphs>211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GT Walsheim</vt:lpstr>
      <vt:lpstr>Custom Design</vt:lpstr>
      <vt:lpstr>1_Custom Design</vt:lpstr>
      <vt:lpstr>Nidavellir stalo žaidimo agento kūrimas naudojantis Monte Karlo medžių paieška</vt:lpstr>
      <vt:lpstr>Darbo tikslas:</vt:lpstr>
      <vt:lpstr>Darbo aktualumas</vt:lpstr>
      <vt:lpstr>„Nidavellir“ žaidimo taisyklės</vt:lpstr>
      <vt:lpstr>„Nidavellir“ žaidimo taisyklės</vt:lpstr>
      <vt:lpstr>„Nidavellir“ žaidimo taisyklės</vt:lpstr>
      <vt:lpstr>„Nidavellir“ žaidimo taisyklės</vt:lpstr>
      <vt:lpstr>„Nidavellir“ žaidimo taisyklės</vt:lpstr>
      <vt:lpstr>Monte Karlo Medžių paieškos algoritmas</vt:lpstr>
      <vt:lpstr>PowerPoint Presentation</vt:lpstr>
      <vt:lpstr>Žaidimo agentas</vt:lpstr>
      <vt:lpstr>Agento parametrų optimizavimas</vt:lpstr>
      <vt:lpstr>PowerPoint Presentation</vt:lpstr>
      <vt:lpstr>Agento parametrų optimizavimas</vt:lpstr>
      <vt:lpstr>PowerPoint Presentation</vt:lpstr>
      <vt:lpstr>PowerPoint Presentation</vt:lpstr>
      <vt:lpstr>PowerPoint Presentation</vt:lpstr>
      <vt:lpstr>Išvados:</vt:lpstr>
    </vt:vector>
  </TitlesOfParts>
  <Company>Vilniaus universitetas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Rokas Aleliūnas</dc:creator>
  <cp:lastModifiedBy>Dominykas Višnevskis</cp:lastModifiedBy>
  <cp:revision>98</cp:revision>
  <dcterms:created xsi:type="dcterms:W3CDTF">2017-06-28T06:49:28Z</dcterms:created>
  <dcterms:modified xsi:type="dcterms:W3CDTF">2024-01-17T22:37:49Z</dcterms:modified>
</cp:coreProperties>
</file>